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1"/>
  </p:notesMasterIdLst>
  <p:sldIdLst>
    <p:sldId id="257" r:id="rId4"/>
    <p:sldId id="258" r:id="rId5"/>
    <p:sldId id="259" r:id="rId6"/>
    <p:sldId id="260" r:id="rId7"/>
    <p:sldId id="261" r:id="rId8"/>
    <p:sldId id="265" r:id="rId9"/>
    <p:sldId id="262" r:id="rId10"/>
    <p:sldId id="263" r:id="rId11"/>
    <p:sldId id="266" r:id="rId12"/>
    <p:sldId id="264"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61BC1-553B-4E4E-884C-6CE9C97B2812}" type="datetimeFigureOut">
              <a:rPr lang="en-US" smtClean="0"/>
              <a:t>3/14/2015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334B5-FF18-49B6-8CE3-76A56E833FD0}" type="slidenum">
              <a:rPr lang="en-US" smtClean="0"/>
              <a:t>‹#›</a:t>
            </a:fld>
            <a:endParaRPr lang="en-US"/>
          </a:p>
        </p:txBody>
      </p:sp>
    </p:spTree>
    <p:extLst>
      <p:ext uri="{BB962C8B-B14F-4D97-AF65-F5344CB8AC3E}">
        <p14:creationId xmlns:p14="http://schemas.microsoft.com/office/powerpoint/2010/main" val="241441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3/14/2015 6:13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4214030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05000"/>
            <a:ext cx="8443913" cy="1523495"/>
          </a:xfrm>
        </p:spPr>
        <p:txBody>
          <a:bodyPr/>
          <a:lstStyle/>
          <a:p>
            <a:r>
              <a:rPr lang="en-US" sz="4900" dirty="0" smtClean="0">
                <a:latin typeface="Book Antiqua" panose="02040602050305030304" pitchFamily="18" charset="0"/>
              </a:rPr>
              <a:t>Coding the Light Fantastic: The Digital Translations of Yesterday</a:t>
            </a:r>
            <a:endParaRPr lang="en-US" sz="4900" dirty="0">
              <a:latin typeface="Book Antiqua" panose="02040602050305030304" pitchFamily="18" charset="0"/>
            </a:endParaRPr>
          </a:p>
        </p:txBody>
      </p:sp>
      <p:sp>
        <p:nvSpPr>
          <p:cNvPr id="3" name="Subtitle 2"/>
          <p:cNvSpPr>
            <a:spLocks noGrp="1"/>
          </p:cNvSpPr>
          <p:nvPr>
            <p:ph type="subTitle" idx="1"/>
          </p:nvPr>
        </p:nvSpPr>
        <p:spPr>
          <a:xfrm>
            <a:off x="730249" y="4344988"/>
            <a:ext cx="7681913" cy="1370012"/>
          </a:xfrm>
        </p:spPr>
        <p:txBody>
          <a:bodyPr>
            <a:normAutofit/>
          </a:bodyPr>
          <a:lstStyle/>
          <a:p>
            <a:r>
              <a:rPr lang="en-US" dirty="0" smtClean="0">
                <a:latin typeface="Book Antiqua" panose="02040602050305030304" pitchFamily="18" charset="0"/>
              </a:rPr>
              <a:t>Jesse Gray</a:t>
            </a:r>
            <a:endParaRPr lang="en-US" dirty="0" smtClean="0">
              <a:latin typeface="Book Antiqua" panose="02040602050305030304" pitchFamily="18" charset="0"/>
            </a:endParaRPr>
          </a:p>
          <a:p>
            <a:r>
              <a:rPr lang="en-US" dirty="0" err="1" smtClean="0">
                <a:latin typeface="Book Antiqua" panose="02040602050305030304" pitchFamily="18" charset="0"/>
              </a:rPr>
              <a:t>Fowzia</a:t>
            </a:r>
            <a:r>
              <a:rPr lang="en-US" dirty="0" smtClean="0">
                <a:latin typeface="Book Antiqua" panose="02040602050305030304" pitchFamily="18" charset="0"/>
              </a:rPr>
              <a:t> </a:t>
            </a:r>
            <a:r>
              <a:rPr lang="en-US" dirty="0" err="1" smtClean="0">
                <a:latin typeface="Book Antiqua" panose="02040602050305030304" pitchFamily="18" charset="0"/>
              </a:rPr>
              <a:t>Sharmeen</a:t>
            </a:r>
            <a:endParaRPr lang="en-US" dirty="0" smtClean="0">
              <a:latin typeface="Book Antiqua" panose="02040602050305030304" pitchFamily="18" charset="0"/>
            </a:endParaRPr>
          </a:p>
          <a:p>
            <a:r>
              <a:rPr lang="en-US" dirty="0" smtClean="0">
                <a:latin typeface="Book Antiqua" panose="02040602050305030304" pitchFamily="18" charset="0"/>
              </a:rPr>
              <a:t>CSU Northridge</a:t>
            </a:r>
            <a:endParaRPr lang="en-US" dirty="0">
              <a:latin typeface="Book Antiqua" panose="02040602050305030304"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4616" b="19231"/>
          <a:stretch/>
        </p:blipFill>
        <p:spPr>
          <a:xfrm>
            <a:off x="614956" y="1600200"/>
            <a:ext cx="7914088" cy="914400"/>
          </a:xfrm>
          <a:prstGeom prst="rect">
            <a:avLst/>
          </a:prstGeom>
        </p:spPr>
      </p:pic>
      <p:sp>
        <p:nvSpPr>
          <p:cNvPr id="9" name="TextBox 8"/>
          <p:cNvSpPr txBox="1"/>
          <p:nvPr/>
        </p:nvSpPr>
        <p:spPr>
          <a:xfrm>
            <a:off x="0" y="266581"/>
            <a:ext cx="9144000" cy="800219"/>
          </a:xfrm>
          <a:prstGeom prst="rect">
            <a:avLst/>
          </a:prstGeom>
          <a:noFill/>
        </p:spPr>
        <p:txBody>
          <a:bodyPr wrap="square" rtlCol="0">
            <a:spAutoFit/>
          </a:bodyPr>
          <a:lstStyle/>
          <a:p>
            <a:pPr algn="ctr"/>
            <a:r>
              <a:rPr lang="en-US" sz="4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Book Antiqua" panose="02040602050305030304" pitchFamily="18" charset="0"/>
                <a:cs typeface="Arial" charset="0"/>
              </a:rPr>
              <a:t>Marginalia, Splotches, &amp; Overwrites:</a:t>
            </a:r>
            <a:endParaRPr lang="en-US" sz="4600" dirty="0">
              <a:latin typeface="Book Antiqua" panose="02040602050305030304" pitchFamily="18" charset="0"/>
            </a:endParaRPr>
          </a:p>
        </p:txBody>
      </p:sp>
      <p:pic>
        <p:nvPicPr>
          <p:cNvPr id="12" name="Picture 11"/>
          <p:cNvPicPr>
            <a:picLocks noChangeAspect="1"/>
          </p:cNvPicPr>
          <p:nvPr/>
        </p:nvPicPr>
        <p:blipFill rotWithShape="1">
          <a:blip r:embed="rId3"/>
          <a:srcRect l="3479" r="2591"/>
          <a:stretch/>
        </p:blipFill>
        <p:spPr>
          <a:xfrm>
            <a:off x="457200" y="4038600"/>
            <a:ext cx="8229600" cy="1724025"/>
          </a:xfrm>
          <a:prstGeom prst="rect">
            <a:avLst/>
          </a:prstGeom>
        </p:spPr>
      </p:pic>
      <p:sp>
        <p:nvSpPr>
          <p:cNvPr id="13" name="Down Arrow 12"/>
          <p:cNvSpPr/>
          <p:nvPr/>
        </p:nvSpPr>
        <p:spPr bwMode="auto">
          <a:xfrm>
            <a:off x="4343400" y="2819400"/>
            <a:ext cx="457200" cy="9144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74083415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ook Antiqua" panose="02040602050305030304" pitchFamily="18" charset="0"/>
              </a:rPr>
              <a:t>Editions</a:t>
            </a:r>
            <a:endParaRPr lang="en-US" dirty="0">
              <a:latin typeface="Book Antiqua" panose="02040602050305030304" pitchFamily="18" charset="0"/>
            </a:endParaRPr>
          </a:p>
        </p:txBody>
      </p:sp>
      <p:sp>
        <p:nvSpPr>
          <p:cNvPr id="3" name="Text Placeholder 2"/>
          <p:cNvSpPr>
            <a:spLocks noGrp="1"/>
          </p:cNvSpPr>
          <p:nvPr>
            <p:ph type="body" sz="quarter" idx="10"/>
          </p:nvPr>
        </p:nvSpPr>
        <p:spPr>
          <a:xfrm>
            <a:off x="381000" y="1411552"/>
            <a:ext cx="8382000" cy="4481227"/>
          </a:xfrm>
        </p:spPr>
        <p:txBody>
          <a:bodyPr/>
          <a:lstStyle/>
          <a:p>
            <a:r>
              <a:rPr lang="en-US" i="1" dirty="0">
                <a:latin typeface="Book Antiqua" panose="02040602050305030304" pitchFamily="18" charset="0"/>
              </a:rPr>
              <a:t>Diplomatic edition: </a:t>
            </a:r>
            <a:r>
              <a:rPr lang="en-US" dirty="0" smtClean="0">
                <a:latin typeface="Book Antiqua" panose="02040602050305030304" pitchFamily="18" charset="0"/>
              </a:rPr>
              <a:t>attempts </a:t>
            </a:r>
            <a:r>
              <a:rPr lang="en-US" dirty="0">
                <a:latin typeface="Book Antiqua" panose="02040602050305030304" pitchFamily="18" charset="0"/>
              </a:rPr>
              <a:t>to represent original </a:t>
            </a:r>
            <a:r>
              <a:rPr lang="en-US" dirty="0" smtClean="0">
                <a:latin typeface="Book Antiqua" panose="02040602050305030304" pitchFamily="18" charset="0"/>
              </a:rPr>
              <a:t>document</a:t>
            </a:r>
          </a:p>
          <a:p>
            <a:pPr marL="0" indent="0">
              <a:buNone/>
            </a:pPr>
            <a:endParaRPr lang="en-US" dirty="0">
              <a:latin typeface="Book Antiqua" panose="02040602050305030304" pitchFamily="18" charset="0"/>
            </a:endParaRPr>
          </a:p>
          <a:p>
            <a:r>
              <a:rPr lang="en-US" i="1" dirty="0">
                <a:latin typeface="Book Antiqua" panose="02040602050305030304" pitchFamily="18" charset="0"/>
              </a:rPr>
              <a:t>Critical edition</a:t>
            </a:r>
            <a:r>
              <a:rPr lang="en-US" dirty="0">
                <a:latin typeface="Book Antiqua" panose="02040602050305030304" pitchFamily="18" charset="0"/>
              </a:rPr>
              <a:t>: </a:t>
            </a:r>
            <a:r>
              <a:rPr lang="en-US" dirty="0" smtClean="0">
                <a:latin typeface="Book Antiqua" panose="02040602050305030304" pitchFamily="18" charset="0"/>
              </a:rPr>
              <a:t>makes </a:t>
            </a:r>
            <a:r>
              <a:rPr lang="en-US" dirty="0">
                <a:latin typeface="Book Antiqua" panose="02040602050305030304" pitchFamily="18" charset="0"/>
              </a:rPr>
              <a:t>some fairly interpretive editorial </a:t>
            </a:r>
            <a:r>
              <a:rPr lang="en-US" dirty="0" smtClean="0">
                <a:latin typeface="Book Antiqua" panose="02040602050305030304" pitchFamily="18" charset="0"/>
              </a:rPr>
              <a:t>decisions</a:t>
            </a:r>
            <a:endParaRPr lang="en-US" dirty="0">
              <a:latin typeface="Book Antiqua" panose="02040602050305030304" pitchFamily="18" charset="0"/>
            </a:endParaRPr>
          </a:p>
          <a:p>
            <a:pPr marL="0" indent="0">
              <a:buNone/>
            </a:pPr>
            <a:r>
              <a:rPr lang="en-US" dirty="0" smtClean="0">
                <a:latin typeface="Book Antiqua" panose="02040602050305030304" pitchFamily="18" charset="0"/>
              </a:rPr>
              <a:t>	-recovering </a:t>
            </a:r>
            <a:r>
              <a:rPr lang="en-US" dirty="0">
                <a:latin typeface="Book Antiqua" panose="02040602050305030304" pitchFamily="18" charset="0"/>
              </a:rPr>
              <a:t>damaged texts --- using </a:t>
            </a:r>
            <a:r>
              <a:rPr lang="en-US" dirty="0" smtClean="0">
                <a:latin typeface="Book Antiqua" panose="02040602050305030304" pitchFamily="18" charset="0"/>
              </a:rPr>
              <a:t>	another </a:t>
            </a:r>
            <a:r>
              <a:rPr lang="en-US" dirty="0">
                <a:latin typeface="Book Antiqua" panose="02040602050305030304" pitchFamily="18" charset="0"/>
              </a:rPr>
              <a:t>copy (not 100</a:t>
            </a:r>
            <a:r>
              <a:rPr lang="en-US" dirty="0" smtClean="0">
                <a:latin typeface="Book Antiqua" panose="02040602050305030304" pitchFamily="18" charset="0"/>
              </a:rPr>
              <a:t>%)</a:t>
            </a:r>
          </a:p>
          <a:p>
            <a:pPr marL="0" indent="0">
              <a:buNone/>
            </a:pPr>
            <a:r>
              <a:rPr lang="en-US" dirty="0" smtClean="0">
                <a:effectLst/>
                <a:latin typeface="Book Antiqua" panose="02040602050305030304" pitchFamily="18" charset="0"/>
              </a:rPr>
              <a:t>	- embedding meanings</a:t>
            </a:r>
          </a:p>
          <a:p>
            <a:pPr marL="0" indent="0">
              <a:buNone/>
            </a:pPr>
            <a:r>
              <a:rPr lang="en-US" dirty="0">
                <a:latin typeface="Book Antiqua" panose="02040602050305030304" pitchFamily="18" charset="0"/>
              </a:rPr>
              <a:t>	</a:t>
            </a:r>
            <a:r>
              <a:rPr lang="en-US" dirty="0" smtClean="0">
                <a:latin typeface="Book Antiqua" panose="02040602050305030304" pitchFamily="18" charset="0"/>
              </a:rPr>
              <a:t>- tracking data</a:t>
            </a:r>
            <a:endParaRPr lang="en-US" dirty="0">
              <a:effectLst/>
              <a:latin typeface="Book Antiqua" panose="02040602050305030304" pitchFamily="18" charset="0"/>
            </a:endParaRPr>
          </a:p>
        </p:txBody>
      </p:sp>
    </p:spTree>
    <p:extLst>
      <p:ext uri="{BB962C8B-B14F-4D97-AF65-F5344CB8AC3E}">
        <p14:creationId xmlns:p14="http://schemas.microsoft.com/office/powerpoint/2010/main" val="336756467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ook Antiqua" panose="02040602050305030304" pitchFamily="18" charset="0"/>
              </a:rPr>
              <a:t>Embedding information</a:t>
            </a:r>
            <a:endParaRPr lang="en-US" dirty="0">
              <a:latin typeface="Book Antiqua" panose="02040602050305030304" pitchFamily="18" charset="0"/>
            </a:endParaRPr>
          </a:p>
        </p:txBody>
      </p:sp>
      <p:sp>
        <p:nvSpPr>
          <p:cNvPr id="3" name="Text Placeholder 2"/>
          <p:cNvSpPr>
            <a:spLocks noGrp="1"/>
          </p:cNvSpPr>
          <p:nvPr>
            <p:ph type="body" sz="quarter" idx="10"/>
          </p:nvPr>
        </p:nvSpPr>
        <p:spPr>
          <a:xfrm>
            <a:off x="381000" y="1411552"/>
            <a:ext cx="8382000" cy="444224"/>
          </a:xfrm>
        </p:spPr>
        <p:txBody>
          <a:bodyPr/>
          <a:lstStyle/>
          <a:p>
            <a:r>
              <a:rPr lang="en-US" dirty="0" smtClean="0">
                <a:latin typeface="Book Antiqua" panose="02040602050305030304" pitchFamily="18" charset="0"/>
              </a:rPr>
              <a:t>Glossary</a:t>
            </a:r>
          </a:p>
        </p:txBody>
      </p:sp>
      <p:pic>
        <p:nvPicPr>
          <p:cNvPr id="4" name="Picture 3"/>
          <p:cNvPicPr>
            <a:picLocks noChangeAspect="1"/>
          </p:cNvPicPr>
          <p:nvPr/>
        </p:nvPicPr>
        <p:blipFill>
          <a:blip r:embed="rId2"/>
          <a:stretch>
            <a:fillRect/>
          </a:stretch>
        </p:blipFill>
        <p:spPr>
          <a:xfrm>
            <a:off x="152400" y="2129887"/>
            <a:ext cx="5855322" cy="3598824"/>
          </a:xfrm>
          <a:prstGeom prst="rect">
            <a:avLst/>
          </a:prstGeom>
        </p:spPr>
      </p:pic>
      <p:pic>
        <p:nvPicPr>
          <p:cNvPr id="5" name="Picture 4"/>
          <p:cNvPicPr>
            <a:picLocks noChangeAspect="1"/>
          </p:cNvPicPr>
          <p:nvPr/>
        </p:nvPicPr>
        <p:blipFill>
          <a:blip r:embed="rId3"/>
          <a:stretch>
            <a:fillRect/>
          </a:stretch>
        </p:blipFill>
        <p:spPr>
          <a:xfrm>
            <a:off x="6083922" y="1411552"/>
            <a:ext cx="3036672" cy="5035494"/>
          </a:xfrm>
          <a:prstGeom prst="rect">
            <a:avLst/>
          </a:prstGeom>
        </p:spPr>
      </p:pic>
    </p:spTree>
    <p:extLst>
      <p:ext uri="{BB962C8B-B14F-4D97-AF65-F5344CB8AC3E}">
        <p14:creationId xmlns:p14="http://schemas.microsoft.com/office/powerpoint/2010/main" val="325727155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ook Antiqua" panose="02040602050305030304" pitchFamily="18" charset="0"/>
              </a:rPr>
              <a:t>Visualize Text Data</a:t>
            </a:r>
            <a:endParaRPr lang="en-US" dirty="0">
              <a:latin typeface="Book Antiqua" panose="02040602050305030304" pitchFamily="18" charset="0"/>
            </a:endParaRPr>
          </a:p>
        </p:txBody>
      </p:sp>
      <p:sp>
        <p:nvSpPr>
          <p:cNvPr id="3" name="Text Placeholder 2"/>
          <p:cNvSpPr>
            <a:spLocks noGrp="1"/>
          </p:cNvSpPr>
          <p:nvPr>
            <p:ph type="body" sz="quarter" idx="10"/>
          </p:nvPr>
        </p:nvSpPr>
        <p:spPr>
          <a:xfrm>
            <a:off x="381000" y="1411552"/>
            <a:ext cx="3048000" cy="444224"/>
          </a:xfrm>
        </p:spPr>
        <p:txBody>
          <a:bodyPr/>
          <a:lstStyle/>
          <a:p>
            <a:r>
              <a:rPr lang="en-US" dirty="0" smtClean="0">
                <a:latin typeface="Book Antiqua" panose="02040602050305030304" pitchFamily="18" charset="0"/>
              </a:rPr>
              <a:t>Geo Tagging</a:t>
            </a:r>
            <a:endParaRPr lang="en-US"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6510338" y="2514600"/>
            <a:ext cx="2252662" cy="2277015"/>
          </a:xfrm>
          <a:prstGeom prst="rect">
            <a:avLst/>
          </a:prstGeom>
        </p:spPr>
      </p:pic>
      <p:pic>
        <p:nvPicPr>
          <p:cNvPr id="5" name="Picture 4"/>
          <p:cNvPicPr>
            <a:picLocks noChangeAspect="1"/>
          </p:cNvPicPr>
          <p:nvPr/>
        </p:nvPicPr>
        <p:blipFill>
          <a:blip r:embed="rId3"/>
          <a:stretch>
            <a:fillRect/>
          </a:stretch>
        </p:blipFill>
        <p:spPr>
          <a:xfrm>
            <a:off x="381000" y="2233882"/>
            <a:ext cx="5214951" cy="2710132"/>
          </a:xfrm>
          <a:prstGeom prst="rect">
            <a:avLst/>
          </a:prstGeom>
        </p:spPr>
      </p:pic>
      <p:sp>
        <p:nvSpPr>
          <p:cNvPr id="6" name="Right Arrow 5"/>
          <p:cNvSpPr/>
          <p:nvPr/>
        </p:nvSpPr>
        <p:spPr bwMode="auto">
          <a:xfrm>
            <a:off x="5786444" y="3500707"/>
            <a:ext cx="533400" cy="304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685800" y="5410200"/>
            <a:ext cx="2514471" cy="369332"/>
          </a:xfrm>
          <a:prstGeom prst="rect">
            <a:avLst/>
          </a:prstGeom>
          <a:noFill/>
        </p:spPr>
        <p:txBody>
          <a:bodyPr wrap="none" rtlCol="0">
            <a:spAutoFit/>
          </a:bodyPr>
          <a:lstStyle/>
          <a:p>
            <a:r>
              <a:rPr lang="en-US" dirty="0" smtClean="0"/>
              <a:t>Use this information to…</a:t>
            </a:r>
            <a:endParaRPr lang="en-US" dirty="0"/>
          </a:p>
        </p:txBody>
      </p:sp>
      <p:sp>
        <p:nvSpPr>
          <p:cNvPr id="8" name="TextBox 7"/>
          <p:cNvSpPr txBox="1"/>
          <p:nvPr/>
        </p:nvSpPr>
        <p:spPr>
          <a:xfrm>
            <a:off x="6510338" y="5410200"/>
            <a:ext cx="2431435" cy="369332"/>
          </a:xfrm>
          <a:prstGeom prst="rect">
            <a:avLst/>
          </a:prstGeom>
          <a:noFill/>
        </p:spPr>
        <p:txBody>
          <a:bodyPr wrap="none" rtlCol="0">
            <a:spAutoFit/>
          </a:bodyPr>
          <a:lstStyle/>
          <a:p>
            <a:r>
              <a:rPr lang="en-US" dirty="0" smtClean="0"/>
              <a:t>…map it, similar to this. </a:t>
            </a:r>
            <a:endParaRPr lang="en-US" dirty="0"/>
          </a:p>
        </p:txBody>
      </p:sp>
    </p:spTree>
    <p:extLst>
      <p:ext uri="{BB962C8B-B14F-4D97-AF65-F5344CB8AC3E}">
        <p14:creationId xmlns:p14="http://schemas.microsoft.com/office/powerpoint/2010/main" val="1945634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ook Antiqua" panose="02040602050305030304" pitchFamily="18" charset="0"/>
              </a:rPr>
              <a:t>Multiple Skillsets &amp; Resources</a:t>
            </a:r>
            <a:endParaRPr lang="en-US" dirty="0">
              <a:latin typeface="Book Antiqua" panose="02040602050305030304" pitchFamily="18" charset="0"/>
            </a:endParaRPr>
          </a:p>
        </p:txBody>
      </p:sp>
      <p:sp>
        <p:nvSpPr>
          <p:cNvPr id="3" name="Text Placeholder 2"/>
          <p:cNvSpPr>
            <a:spLocks noGrp="1"/>
          </p:cNvSpPr>
          <p:nvPr>
            <p:ph type="body" idx="1"/>
          </p:nvPr>
        </p:nvSpPr>
        <p:spPr>
          <a:xfrm>
            <a:off x="380999" y="1361805"/>
            <a:ext cx="4114800" cy="346249"/>
          </a:xfrm>
        </p:spPr>
        <p:txBody>
          <a:bodyPr/>
          <a:lstStyle/>
          <a:p>
            <a:r>
              <a:rPr lang="en-US" dirty="0" smtClean="0">
                <a:latin typeface="Book Antiqua" panose="02040602050305030304" pitchFamily="18" charset="0"/>
              </a:rPr>
              <a:t>Skillsets</a:t>
            </a:r>
            <a:endParaRPr lang="en-US" dirty="0">
              <a:latin typeface="Book Antiqua" panose="02040602050305030304" pitchFamily="18" charset="0"/>
            </a:endParaRPr>
          </a:p>
        </p:txBody>
      </p:sp>
      <p:sp>
        <p:nvSpPr>
          <p:cNvPr id="4" name="Content Placeholder 3"/>
          <p:cNvSpPr>
            <a:spLocks noGrp="1"/>
          </p:cNvSpPr>
          <p:nvPr>
            <p:ph sz="half" idx="2"/>
          </p:nvPr>
        </p:nvSpPr>
        <p:spPr>
          <a:xfrm>
            <a:off x="380999" y="2174875"/>
            <a:ext cx="4114800" cy="3599447"/>
          </a:xfrm>
        </p:spPr>
        <p:txBody>
          <a:bodyPr/>
          <a:lstStyle/>
          <a:p>
            <a:r>
              <a:rPr lang="en-US" dirty="0" smtClean="0">
                <a:latin typeface="Book Antiqua" panose="02040602050305030304" pitchFamily="18" charset="0"/>
              </a:rPr>
              <a:t>Paleography</a:t>
            </a:r>
          </a:p>
          <a:p>
            <a:r>
              <a:rPr lang="en-US" b="1" dirty="0" smtClean="0">
                <a:latin typeface="Book Antiqua" panose="02040602050305030304" pitchFamily="18" charset="0"/>
              </a:rPr>
              <a:t>XML: Text </a:t>
            </a:r>
            <a:r>
              <a:rPr lang="en-US" b="1" dirty="0">
                <a:latin typeface="Book Antiqua" panose="02040602050305030304" pitchFamily="18" charset="0"/>
              </a:rPr>
              <a:t>Encoding Initiative</a:t>
            </a:r>
            <a:r>
              <a:rPr lang="en-US" dirty="0">
                <a:latin typeface="Book Antiqua" panose="02040602050305030304" pitchFamily="18" charset="0"/>
              </a:rPr>
              <a:t> (</a:t>
            </a:r>
            <a:r>
              <a:rPr lang="en-US" b="1" dirty="0">
                <a:latin typeface="Book Antiqua" panose="02040602050305030304" pitchFamily="18" charset="0"/>
              </a:rPr>
              <a:t>TEI</a:t>
            </a:r>
            <a:r>
              <a:rPr lang="en-US" dirty="0" smtClean="0">
                <a:latin typeface="Book Antiqua" panose="02040602050305030304" pitchFamily="18" charset="0"/>
              </a:rPr>
              <a:t>)</a:t>
            </a:r>
          </a:p>
          <a:p>
            <a:r>
              <a:rPr lang="en-US" dirty="0" smtClean="0">
                <a:latin typeface="Book Antiqua" panose="02040602050305030304" pitchFamily="18" charset="0"/>
              </a:rPr>
              <a:t>Using various </a:t>
            </a:r>
            <a:r>
              <a:rPr lang="en-US" dirty="0" err="1" smtClean="0">
                <a:latin typeface="Book Antiqua" panose="02040602050305030304" pitchFamily="18" charset="0"/>
              </a:rPr>
              <a:t>softwares</a:t>
            </a:r>
            <a:r>
              <a:rPr lang="en-US" dirty="0" smtClean="0">
                <a:latin typeface="Book Antiqua" panose="02040602050305030304" pitchFamily="18" charset="0"/>
              </a:rPr>
              <a:t>:</a:t>
            </a:r>
          </a:p>
          <a:p>
            <a:pPr lvl="1"/>
            <a:r>
              <a:rPr lang="en-US" dirty="0" smtClean="0">
                <a:latin typeface="Book Antiqua" panose="02040602050305030304" pitchFamily="18" charset="0"/>
              </a:rPr>
              <a:t>Oxygen</a:t>
            </a:r>
          </a:p>
          <a:p>
            <a:pPr lvl="1"/>
            <a:r>
              <a:rPr lang="en-US" dirty="0" smtClean="0">
                <a:latin typeface="Book Antiqua" panose="02040602050305030304" pitchFamily="18" charset="0"/>
              </a:rPr>
              <a:t>SIL Fieldworks Explorer</a:t>
            </a:r>
          </a:p>
          <a:p>
            <a:pPr lvl="1"/>
            <a:r>
              <a:rPr lang="en-US" dirty="0" smtClean="0">
                <a:latin typeface="Book Antiqua" panose="02040602050305030304" pitchFamily="18" charset="0"/>
              </a:rPr>
              <a:t>Etc.</a:t>
            </a:r>
            <a:endParaRPr lang="en-US" dirty="0">
              <a:latin typeface="Book Antiqua" panose="02040602050305030304" pitchFamily="18" charset="0"/>
            </a:endParaRPr>
          </a:p>
          <a:p>
            <a:r>
              <a:rPr lang="en-US" dirty="0" smtClean="0">
                <a:latin typeface="Book Antiqua" panose="02040602050305030304" pitchFamily="18" charset="0"/>
              </a:rPr>
              <a:t>Searching/using databases</a:t>
            </a:r>
          </a:p>
          <a:p>
            <a:r>
              <a:rPr lang="en-US" dirty="0" smtClean="0">
                <a:latin typeface="Book Antiqua" panose="02040602050305030304" pitchFamily="18" charset="0"/>
              </a:rPr>
              <a:t>Archive</a:t>
            </a:r>
            <a:endParaRPr lang="en-US" dirty="0">
              <a:latin typeface="Book Antiqua" panose="02040602050305030304" pitchFamily="18" charset="0"/>
            </a:endParaRPr>
          </a:p>
          <a:p>
            <a:r>
              <a:rPr lang="en-US" dirty="0" smtClean="0">
                <a:latin typeface="Book Antiqua" panose="02040602050305030304" pitchFamily="18" charset="0"/>
              </a:rPr>
              <a:t>Geotagging</a:t>
            </a:r>
            <a:endParaRPr lang="en-US" dirty="0">
              <a:latin typeface="Book Antiqua" panose="02040602050305030304" pitchFamily="18" charset="0"/>
            </a:endParaRPr>
          </a:p>
        </p:txBody>
      </p:sp>
      <p:sp>
        <p:nvSpPr>
          <p:cNvPr id="5" name="Text Placeholder 4"/>
          <p:cNvSpPr>
            <a:spLocks noGrp="1"/>
          </p:cNvSpPr>
          <p:nvPr>
            <p:ph type="body" sz="quarter" idx="3"/>
          </p:nvPr>
        </p:nvSpPr>
        <p:spPr>
          <a:xfrm>
            <a:off x="4645981" y="1361805"/>
            <a:ext cx="4117019" cy="346249"/>
          </a:xfrm>
        </p:spPr>
        <p:txBody>
          <a:bodyPr/>
          <a:lstStyle/>
          <a:p>
            <a:r>
              <a:rPr lang="en-US" dirty="0" smtClean="0">
                <a:latin typeface="Book Antiqua" panose="02040602050305030304" pitchFamily="18" charset="0"/>
              </a:rPr>
              <a:t>Resources</a:t>
            </a:r>
            <a:endParaRPr lang="en-US" dirty="0">
              <a:latin typeface="Book Antiqua" panose="02040602050305030304" pitchFamily="18" charset="0"/>
            </a:endParaRPr>
          </a:p>
        </p:txBody>
      </p:sp>
      <p:sp>
        <p:nvSpPr>
          <p:cNvPr id="6" name="Content Placeholder 5"/>
          <p:cNvSpPr>
            <a:spLocks noGrp="1"/>
          </p:cNvSpPr>
          <p:nvPr>
            <p:ph sz="quarter" idx="4"/>
          </p:nvPr>
        </p:nvSpPr>
        <p:spPr>
          <a:xfrm>
            <a:off x="4645026" y="2174875"/>
            <a:ext cx="4117974" cy="3897990"/>
          </a:xfrm>
        </p:spPr>
        <p:txBody>
          <a:bodyPr/>
          <a:lstStyle/>
          <a:p>
            <a:r>
              <a:rPr lang="en-US" dirty="0" smtClean="0">
                <a:latin typeface="Book Antiqua" panose="02040602050305030304" pitchFamily="18" charset="0"/>
              </a:rPr>
              <a:t>Google Drive (Archival purposes)</a:t>
            </a:r>
          </a:p>
          <a:p>
            <a:r>
              <a:rPr lang="en-US" dirty="0" smtClean="0">
                <a:latin typeface="Book Antiqua" panose="02040602050305030304" pitchFamily="18" charset="0"/>
              </a:rPr>
              <a:t>Various other sharing resources:</a:t>
            </a:r>
          </a:p>
          <a:p>
            <a:pPr lvl="1"/>
            <a:r>
              <a:rPr lang="en-US" dirty="0" err="1" smtClean="0">
                <a:latin typeface="Book Antiqua" panose="02040602050305030304" pitchFamily="18" charset="0"/>
              </a:rPr>
              <a:t>Github</a:t>
            </a:r>
            <a:endParaRPr lang="en-US" dirty="0" smtClean="0">
              <a:latin typeface="Book Antiqua" panose="02040602050305030304" pitchFamily="18" charset="0"/>
            </a:endParaRPr>
          </a:p>
          <a:p>
            <a:pPr lvl="1"/>
            <a:r>
              <a:rPr lang="en-US" dirty="0" smtClean="0">
                <a:latin typeface="Book Antiqua" panose="02040602050305030304" pitchFamily="18" charset="0"/>
              </a:rPr>
              <a:t>Box</a:t>
            </a:r>
          </a:p>
          <a:p>
            <a:r>
              <a:rPr lang="en-US" dirty="0" smtClean="0">
                <a:latin typeface="Book Antiqua" panose="02040602050305030304" pitchFamily="18" charset="0"/>
              </a:rPr>
              <a:t>SIL Fieldworks Explorer</a:t>
            </a:r>
          </a:p>
          <a:p>
            <a:r>
              <a:rPr lang="en-US" dirty="0" smtClean="0">
                <a:latin typeface="Book Antiqua" panose="02040602050305030304" pitchFamily="18" charset="0"/>
              </a:rPr>
              <a:t>Middle English Dictionary (MED)</a:t>
            </a:r>
          </a:p>
          <a:p>
            <a:r>
              <a:rPr lang="en-US" dirty="0" smtClean="0">
                <a:latin typeface="Book Antiqua" panose="02040602050305030304" pitchFamily="18" charset="0"/>
              </a:rPr>
              <a:t>Geotagging software</a:t>
            </a:r>
          </a:p>
          <a:p>
            <a:r>
              <a:rPr lang="en-US" dirty="0" smtClean="0">
                <a:latin typeface="Book Antiqua" panose="02040602050305030304" pitchFamily="18" charset="0"/>
              </a:rPr>
              <a:t>Coding </a:t>
            </a:r>
            <a:r>
              <a:rPr lang="en-US" dirty="0">
                <a:latin typeface="Book Antiqua" panose="02040602050305030304" pitchFamily="18" charset="0"/>
              </a:rPr>
              <a:t>s</a:t>
            </a:r>
            <a:r>
              <a:rPr lang="en-US" dirty="0" smtClean="0">
                <a:latin typeface="Book Antiqua" panose="02040602050305030304" pitchFamily="18" charset="0"/>
              </a:rPr>
              <a:t>oftware</a:t>
            </a:r>
          </a:p>
        </p:txBody>
      </p:sp>
    </p:spTree>
    <p:extLst>
      <p:ext uri="{BB962C8B-B14F-4D97-AF65-F5344CB8AC3E}">
        <p14:creationId xmlns:p14="http://schemas.microsoft.com/office/powerpoint/2010/main" val="182608618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ook Antiqua" panose="02040602050305030304" pitchFamily="18" charset="0"/>
              </a:rPr>
              <a:t>Project Model: Instruction</a:t>
            </a:r>
            <a:endParaRPr lang="en-US" dirty="0">
              <a:latin typeface="Book Antiqua" panose="02040602050305030304" pitchFamily="18" charset="0"/>
            </a:endParaRPr>
          </a:p>
        </p:txBody>
      </p:sp>
      <p:sp>
        <p:nvSpPr>
          <p:cNvPr id="7" name="Rounded Rectangle 6"/>
          <p:cNvSpPr/>
          <p:nvPr/>
        </p:nvSpPr>
        <p:spPr bwMode="auto">
          <a:xfrm>
            <a:off x="3276600" y="1400384"/>
            <a:ext cx="2895600" cy="1066800"/>
          </a:xfrm>
          <a:prstGeom prst="roundRect">
            <a:avLst/>
          </a:prstGeom>
          <a:solidFill>
            <a:schemeClr val="accent5">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ln>
                  <a:solidFill>
                    <a:schemeClr val="bg1"/>
                  </a:solidFill>
                </a:ln>
                <a:solidFill>
                  <a:schemeClr val="bg1"/>
                </a:solidFill>
                <a:effectLst>
                  <a:outerShdw blurRad="38100" dist="38100" dir="2700000" algn="tl">
                    <a:srgbClr val="000000">
                      <a:alpha val="43137"/>
                    </a:srgbClr>
                  </a:outerShdw>
                </a:effectLst>
                <a:latin typeface="Segoe" pitchFamily="34" charset="0"/>
              </a:rPr>
              <a:t>Scholar/Professor</a:t>
            </a:r>
            <a:endParaRPr lang="en-US" sz="2300" dirty="0" smtClean="0">
              <a:ln>
                <a:solidFill>
                  <a:schemeClr val="bg1"/>
                </a:solidFill>
              </a:ln>
              <a:solidFill>
                <a:schemeClr val="bg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6845658" y="3962400"/>
            <a:ext cx="1764942" cy="762000"/>
          </a:xfrm>
          <a:prstGeom prst="round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Student</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bwMode="auto">
          <a:xfrm>
            <a:off x="3848100" y="5225066"/>
            <a:ext cx="1764942" cy="762000"/>
          </a:xfrm>
          <a:prstGeom prst="round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Student</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bwMode="auto">
          <a:xfrm>
            <a:off x="533400" y="5225066"/>
            <a:ext cx="1764942" cy="762000"/>
          </a:xfrm>
          <a:prstGeom prst="round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Student</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3848100" y="3962400"/>
            <a:ext cx="1764942" cy="762000"/>
          </a:xfrm>
          <a:prstGeom prst="round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Student</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533400" y="3962400"/>
            <a:ext cx="1764942" cy="762000"/>
          </a:xfrm>
          <a:prstGeom prst="round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Student</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6845658" y="5225066"/>
            <a:ext cx="1764942" cy="762000"/>
          </a:xfrm>
          <a:prstGeom prst="round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Student</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27" name="Straight Arrow Connector 26"/>
          <p:cNvCxnSpPr/>
          <p:nvPr/>
        </p:nvCxnSpPr>
        <p:spPr>
          <a:xfrm flipH="1">
            <a:off x="1600200" y="2286000"/>
            <a:ext cx="1371600" cy="13867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724400" y="2606947"/>
            <a:ext cx="0" cy="1219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00800" y="2366664"/>
            <a:ext cx="1327329" cy="121473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29149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230188"/>
            <a:ext cx="8382000" cy="664797"/>
          </a:xfrm>
        </p:spPr>
        <p:txBody>
          <a:bodyPr/>
          <a:lstStyle/>
          <a:p>
            <a:pPr algn="ctr"/>
            <a:r>
              <a:rPr lang="en-US" dirty="0" smtClean="0">
                <a:latin typeface="Book Antiqua" panose="02040602050305030304" pitchFamily="18" charset="0"/>
              </a:rPr>
              <a:t>Project Model: Collaboration</a:t>
            </a:r>
            <a:endParaRPr lang="en-US" dirty="0">
              <a:latin typeface="Book Antiqua" panose="02040602050305030304" pitchFamily="18" charset="0"/>
            </a:endParaRPr>
          </a:p>
        </p:txBody>
      </p:sp>
      <p:sp>
        <p:nvSpPr>
          <p:cNvPr id="8" name="Rounded Rectangle 7"/>
          <p:cNvSpPr/>
          <p:nvPr/>
        </p:nvSpPr>
        <p:spPr bwMode="auto">
          <a:xfrm>
            <a:off x="3276600" y="1400384"/>
            <a:ext cx="2895600" cy="1066800"/>
          </a:xfrm>
          <a:prstGeom prst="roundRect">
            <a:avLst/>
          </a:prstGeom>
          <a:solidFill>
            <a:schemeClr val="accent5">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ln>
                  <a:solidFill>
                    <a:schemeClr val="bg1"/>
                  </a:solidFill>
                </a:ln>
                <a:solidFill>
                  <a:schemeClr val="bg1"/>
                </a:solidFill>
                <a:effectLst>
                  <a:outerShdw blurRad="38100" dist="38100" dir="2700000" algn="tl">
                    <a:srgbClr val="000000">
                      <a:alpha val="43137"/>
                    </a:srgbClr>
                  </a:outerShdw>
                </a:effectLst>
                <a:latin typeface="Segoe" pitchFamily="34" charset="0"/>
              </a:rPr>
              <a:t>Scholar/Professor</a:t>
            </a:r>
            <a:endParaRPr lang="en-US" sz="2300" dirty="0" smtClean="0">
              <a:ln>
                <a:solidFill>
                  <a:schemeClr val="bg1"/>
                </a:solidFill>
              </a:ln>
              <a:solidFill>
                <a:schemeClr val="bg1"/>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2567457" y="4572000"/>
            <a:ext cx="1764942" cy="762000"/>
          </a:xfrm>
          <a:prstGeom prst="round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Student</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181915" y="4724400"/>
            <a:ext cx="1764942" cy="762000"/>
          </a:xfrm>
          <a:prstGeom prst="round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Student</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1285605" y="3264354"/>
            <a:ext cx="1764942" cy="762000"/>
          </a:xfrm>
          <a:prstGeom prst="round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Student</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9" name="Straight Arrow Connector 18"/>
          <p:cNvCxnSpPr/>
          <p:nvPr/>
        </p:nvCxnSpPr>
        <p:spPr>
          <a:xfrm flipV="1">
            <a:off x="2125550" y="1933784"/>
            <a:ext cx="882471" cy="10905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286000" y="2073938"/>
            <a:ext cx="838200" cy="10502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440779" y="1931809"/>
            <a:ext cx="1179221" cy="10924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6324600" y="2072951"/>
            <a:ext cx="1034871" cy="9513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419600" y="3578127"/>
            <a:ext cx="42942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495802" y="3733800"/>
            <a:ext cx="45719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2116830" y="4953000"/>
            <a:ext cx="449955"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45" name="Straight Arrow Connector 44"/>
          <p:cNvCxnSpPr/>
          <p:nvPr/>
        </p:nvCxnSpPr>
        <p:spPr>
          <a:xfrm flipV="1">
            <a:off x="1600200" y="4191000"/>
            <a:ext cx="0" cy="5334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p:cNvCxnSpPr/>
          <p:nvPr/>
        </p:nvCxnSpPr>
        <p:spPr>
          <a:xfrm>
            <a:off x="2747626" y="4026354"/>
            <a:ext cx="0" cy="46490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48" name="Rounded Rectangle 47"/>
          <p:cNvSpPr/>
          <p:nvPr/>
        </p:nvSpPr>
        <p:spPr bwMode="auto">
          <a:xfrm>
            <a:off x="7136910" y="4571796"/>
            <a:ext cx="1764942" cy="762000"/>
          </a:xfrm>
          <a:prstGeom prst="round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Student</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4751368" y="4724196"/>
            <a:ext cx="1764942" cy="762000"/>
          </a:xfrm>
          <a:prstGeom prst="round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Student</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Rounded Rectangle 49"/>
          <p:cNvSpPr/>
          <p:nvPr/>
        </p:nvSpPr>
        <p:spPr bwMode="auto">
          <a:xfrm>
            <a:off x="5855058" y="3264150"/>
            <a:ext cx="1764942" cy="762000"/>
          </a:xfrm>
          <a:prstGeom prst="roundRect">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Student</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51" name="Straight Arrow Connector 50"/>
          <p:cNvCxnSpPr/>
          <p:nvPr/>
        </p:nvCxnSpPr>
        <p:spPr>
          <a:xfrm flipH="1">
            <a:off x="6686283" y="4952796"/>
            <a:ext cx="449955"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52" name="Straight Arrow Connector 51"/>
          <p:cNvCxnSpPr/>
          <p:nvPr/>
        </p:nvCxnSpPr>
        <p:spPr>
          <a:xfrm flipV="1">
            <a:off x="6169653" y="4190796"/>
            <a:ext cx="0" cy="5334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p:nvPr/>
        </p:nvCxnSpPr>
        <p:spPr>
          <a:xfrm>
            <a:off x="7317079" y="4026150"/>
            <a:ext cx="0" cy="46490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439037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6336"/>
          </a:xfrm>
        </p:spPr>
        <p:txBody>
          <a:bodyPr/>
          <a:lstStyle/>
          <a:p>
            <a:pPr algn="ctr"/>
            <a:r>
              <a:rPr lang="en-US" dirty="0" smtClean="0">
                <a:latin typeface="Book Antiqua" panose="02040602050305030304" pitchFamily="18" charset="0"/>
              </a:rPr>
              <a:t>Implications for the Future… </a:t>
            </a:r>
            <a:endParaRPr lang="en-US" dirty="0">
              <a:latin typeface="Book Antiqua" panose="02040602050305030304" pitchFamily="18" charset="0"/>
            </a:endParaRPr>
          </a:p>
        </p:txBody>
      </p:sp>
      <p:sp>
        <p:nvSpPr>
          <p:cNvPr id="3" name="Text Placeholder 2"/>
          <p:cNvSpPr>
            <a:spLocks noGrp="1"/>
          </p:cNvSpPr>
          <p:nvPr>
            <p:ph type="body" idx="1"/>
          </p:nvPr>
        </p:nvSpPr>
        <p:spPr>
          <a:xfrm>
            <a:off x="609600" y="2209800"/>
            <a:ext cx="7924800" cy="2492990"/>
          </a:xfrm>
        </p:spPr>
        <p:txBody>
          <a:bodyPr/>
          <a:lstStyle/>
          <a:p>
            <a:pPr algn="ctr"/>
            <a:r>
              <a:rPr lang="en-US" sz="3600" dirty="0">
                <a:latin typeface="Book Antiqua" panose="02040602050305030304" pitchFamily="18" charset="0"/>
              </a:rPr>
              <a:t>Continuous </a:t>
            </a:r>
            <a:r>
              <a:rPr lang="en-US" sz="3600" dirty="0" smtClean="0">
                <a:latin typeface="Book Antiqua" panose="02040602050305030304" pitchFamily="18" charset="0"/>
              </a:rPr>
              <a:t>Remediation</a:t>
            </a:r>
          </a:p>
          <a:p>
            <a:pPr algn="ctr"/>
            <a:endParaRPr lang="en-US" sz="3600" dirty="0">
              <a:latin typeface="Book Antiqua" panose="02040602050305030304" pitchFamily="18" charset="0"/>
            </a:endParaRPr>
          </a:p>
          <a:p>
            <a:pPr algn="ctr"/>
            <a:r>
              <a:rPr lang="en-US" sz="3600" dirty="0" smtClean="0">
                <a:latin typeface="Book Antiqua" panose="02040602050305030304" pitchFamily="18" charset="0"/>
              </a:rPr>
              <a:t>Greater Accessibility</a:t>
            </a:r>
          </a:p>
          <a:p>
            <a:pPr algn="ctr"/>
            <a:endParaRPr lang="en-US" sz="3600" dirty="0" smtClean="0">
              <a:latin typeface="Book Antiqua" panose="02040602050305030304" pitchFamily="18" charset="0"/>
            </a:endParaRPr>
          </a:p>
          <a:p>
            <a:pPr algn="ctr"/>
            <a:r>
              <a:rPr lang="en-US" sz="3600" dirty="0" smtClean="0">
                <a:latin typeface="Book Antiqua" panose="02040602050305030304" pitchFamily="18" charset="0"/>
              </a:rPr>
              <a:t>Collaboration</a:t>
            </a:r>
          </a:p>
        </p:txBody>
      </p:sp>
    </p:spTree>
    <p:extLst>
      <p:ext uri="{BB962C8B-B14F-4D97-AF65-F5344CB8AC3E}">
        <p14:creationId xmlns:p14="http://schemas.microsoft.com/office/powerpoint/2010/main" val="133527314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ook Antiqua" panose="02040602050305030304" pitchFamily="18" charset="0"/>
              </a:rPr>
              <a:t>Bodleian Laud </a:t>
            </a:r>
            <a:r>
              <a:rPr lang="en-US" dirty="0" err="1" smtClean="0">
                <a:latin typeface="Book Antiqua" panose="02040602050305030304" pitchFamily="18" charset="0"/>
              </a:rPr>
              <a:t>misc</a:t>
            </a:r>
            <a:r>
              <a:rPr lang="en-US" dirty="0" smtClean="0">
                <a:latin typeface="Book Antiqua" panose="02040602050305030304" pitchFamily="18" charset="0"/>
              </a:rPr>
              <a:t> 108</a:t>
            </a:r>
            <a:endParaRPr lang="en-US" dirty="0">
              <a:latin typeface="Book Antiqua" panose="02040602050305030304" pitchFamily="18" charset="0"/>
            </a:endParaRPr>
          </a:p>
        </p:txBody>
      </p:sp>
      <p:sp>
        <p:nvSpPr>
          <p:cNvPr id="3" name="Text Placeholder 2"/>
          <p:cNvSpPr>
            <a:spLocks noGrp="1"/>
          </p:cNvSpPr>
          <p:nvPr>
            <p:ph type="body" sz="quarter" idx="10"/>
          </p:nvPr>
        </p:nvSpPr>
        <p:spPr>
          <a:xfrm>
            <a:off x="381000" y="1411552"/>
            <a:ext cx="8382000" cy="984885"/>
          </a:xfrm>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77" y="894985"/>
            <a:ext cx="8382000" cy="6286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34" y="1411552"/>
            <a:ext cx="7815732" cy="5201015"/>
          </a:xfrm>
          <a:prstGeom prst="rect">
            <a:avLst/>
          </a:prstGeom>
        </p:spPr>
      </p:pic>
    </p:spTree>
    <p:extLst>
      <p:ext uri="{BB962C8B-B14F-4D97-AF65-F5344CB8AC3E}">
        <p14:creationId xmlns:p14="http://schemas.microsoft.com/office/powerpoint/2010/main" val="858796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750"/>
                                        <p:tgtEl>
                                          <p:spTgt spid="4"/>
                                        </p:tgtEl>
                                      </p:cBhvr>
                                    </p:animEffect>
                                    <p:set>
                                      <p:cBhvr>
                                        <p:cTn id="7" dur="1" fill="hold">
                                          <p:stCondLst>
                                            <p:cond delay="74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a:xfrm>
            <a:off x="381000" y="1411552"/>
            <a:ext cx="4495800" cy="5023939"/>
          </a:xfrm>
        </p:spPr>
        <p:txBody>
          <a:bodyPr/>
          <a:lstStyle/>
          <a:p>
            <a:r>
              <a:rPr lang="en-US" dirty="0" smtClean="0">
                <a:latin typeface="Book Antiqua" panose="02040602050305030304" pitchFamily="18" charset="0"/>
              </a:rPr>
              <a:t>13</a:t>
            </a:r>
            <a:r>
              <a:rPr lang="en-US" baseline="30000" dirty="0" smtClean="0">
                <a:latin typeface="Book Antiqua" panose="02040602050305030304" pitchFamily="18" charset="0"/>
              </a:rPr>
              <a:t>th</a:t>
            </a:r>
            <a:r>
              <a:rPr lang="en-US" dirty="0" smtClean="0">
                <a:latin typeface="Book Antiqua" panose="02040602050305030304" pitchFamily="18" charset="0"/>
              </a:rPr>
              <a:t>-15</a:t>
            </a:r>
            <a:r>
              <a:rPr lang="en-US" baseline="30000" dirty="0" smtClean="0">
                <a:latin typeface="Book Antiqua" panose="02040602050305030304" pitchFamily="18" charset="0"/>
              </a:rPr>
              <a:t>th</a:t>
            </a:r>
            <a:r>
              <a:rPr lang="en-US" dirty="0" smtClean="0">
                <a:latin typeface="Book Antiqua" panose="02040602050305030304" pitchFamily="18" charset="0"/>
              </a:rPr>
              <a:t> century </a:t>
            </a:r>
            <a:endParaRPr lang="en-US" dirty="0" smtClean="0">
              <a:latin typeface="Book Antiqua" panose="02040602050305030304" pitchFamily="18" charset="0"/>
            </a:endParaRPr>
          </a:p>
          <a:p>
            <a:r>
              <a:rPr lang="en-US" dirty="0" smtClean="0">
                <a:latin typeface="Book Antiqua" panose="02040602050305030304" pitchFamily="18" charset="0"/>
              </a:rPr>
              <a:t>vernacular </a:t>
            </a:r>
            <a:r>
              <a:rPr lang="en-US" dirty="0" smtClean="0">
                <a:latin typeface="Book Antiqua" panose="02040602050305030304" pitchFamily="18" charset="0"/>
              </a:rPr>
              <a:t>texts</a:t>
            </a:r>
          </a:p>
          <a:p>
            <a:pPr marL="0" indent="0">
              <a:buNone/>
            </a:pPr>
            <a:endParaRPr lang="en-US" dirty="0" smtClean="0">
              <a:latin typeface="Book Antiqua" panose="02040602050305030304" pitchFamily="18" charset="0"/>
            </a:endParaRPr>
          </a:p>
          <a:p>
            <a:r>
              <a:rPr lang="en-US" dirty="0" smtClean="0">
                <a:latin typeface="Book Antiqua" panose="02040602050305030304" pitchFamily="18" charset="0"/>
              </a:rPr>
              <a:t>South English Legendry</a:t>
            </a:r>
          </a:p>
          <a:p>
            <a:r>
              <a:rPr lang="en-US" dirty="0" smtClean="0">
                <a:latin typeface="Book Antiqua" panose="02040602050305030304" pitchFamily="18" charset="0"/>
              </a:rPr>
              <a:t>Matter of England romances</a:t>
            </a:r>
          </a:p>
          <a:p>
            <a:r>
              <a:rPr lang="en-US" dirty="0" smtClean="0">
                <a:latin typeface="Book Antiqua" panose="02040602050305030304" pitchFamily="18" charset="0"/>
              </a:rPr>
              <a:t>Various religious poems</a:t>
            </a:r>
          </a:p>
          <a:p>
            <a:endParaRPr lang="en-US"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5181600" y="990600"/>
            <a:ext cx="3724275" cy="5867400"/>
          </a:xfrm>
          <a:prstGeom prst="rect">
            <a:avLst/>
          </a:prstGeom>
        </p:spPr>
      </p:pic>
    </p:spTree>
    <p:extLst>
      <p:ext uri="{BB962C8B-B14F-4D97-AF65-F5344CB8AC3E}">
        <p14:creationId xmlns:p14="http://schemas.microsoft.com/office/powerpoint/2010/main" val="158141994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dirty="0" smtClean="0"/>
              <a:t>Objective</a:t>
            </a:r>
            <a:endParaRPr lang="en-US" dirty="0"/>
          </a:p>
        </p:txBody>
      </p:sp>
      <p:pic>
        <p:nvPicPr>
          <p:cNvPr id="3" name="Picture 2"/>
          <p:cNvPicPr>
            <a:picLocks noChangeAspect="1"/>
          </p:cNvPicPr>
          <p:nvPr/>
        </p:nvPicPr>
        <p:blipFill>
          <a:blip r:embed="rId2"/>
          <a:stretch>
            <a:fillRect/>
          </a:stretch>
        </p:blipFill>
        <p:spPr>
          <a:xfrm>
            <a:off x="228600" y="1009650"/>
            <a:ext cx="3905250" cy="5848350"/>
          </a:xfrm>
          <a:prstGeom prst="rect">
            <a:avLst/>
          </a:prstGeom>
        </p:spPr>
      </p:pic>
      <p:sp>
        <p:nvSpPr>
          <p:cNvPr id="4" name="Text Placeholder 2"/>
          <p:cNvSpPr txBox="1">
            <a:spLocks/>
          </p:cNvSpPr>
          <p:nvPr/>
        </p:nvSpPr>
        <p:spPr>
          <a:xfrm>
            <a:off x="4537656" y="1219200"/>
            <a:ext cx="4495800" cy="4038029"/>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Book Antiqua" panose="02040602050305030304" pitchFamily="18" charset="0"/>
              </a:rPr>
              <a:t>To transcribe a portion of the SEL:</a:t>
            </a:r>
          </a:p>
          <a:p>
            <a:pPr marL="0" indent="0">
              <a:buNone/>
            </a:pPr>
            <a:endParaRPr lang="en-US" dirty="0" smtClean="0">
              <a:latin typeface="Book Antiqua" panose="02040602050305030304" pitchFamily="18" charset="0"/>
            </a:endParaRPr>
          </a:p>
          <a:p>
            <a:r>
              <a:rPr lang="en-US" dirty="0" smtClean="0">
                <a:latin typeface="Book Antiqua" panose="02040602050305030304" pitchFamily="18" charset="0"/>
              </a:rPr>
              <a:t>Mary of Egypt</a:t>
            </a:r>
          </a:p>
          <a:p>
            <a:r>
              <a:rPr lang="en-US" dirty="0" smtClean="0">
                <a:latin typeface="Book Antiqua" panose="02040602050305030304" pitchFamily="18" charset="0"/>
              </a:rPr>
              <a:t>117verso </a:t>
            </a:r>
            <a:r>
              <a:rPr lang="en-US" dirty="0" smtClean="0">
                <a:latin typeface="Book Antiqua" panose="02040602050305030304" pitchFamily="18" charset="0"/>
              </a:rPr>
              <a:t>to 121 </a:t>
            </a:r>
            <a:r>
              <a:rPr lang="en-US" dirty="0" smtClean="0">
                <a:latin typeface="Book Antiqua" panose="02040602050305030304" pitchFamily="18" charset="0"/>
              </a:rPr>
              <a:t>verso</a:t>
            </a:r>
            <a:endParaRPr lang="en-US" dirty="0" smtClean="0">
              <a:latin typeface="Book Antiqua" panose="02040602050305030304" pitchFamily="18" charset="0"/>
            </a:endParaRPr>
          </a:p>
          <a:p>
            <a:r>
              <a:rPr lang="en-US" dirty="0" smtClean="0">
                <a:latin typeface="Book Antiqua" panose="02040602050305030304" pitchFamily="18" charset="0"/>
              </a:rPr>
              <a:t>Describes </a:t>
            </a:r>
            <a:r>
              <a:rPr lang="en-US" dirty="0" smtClean="0">
                <a:latin typeface="Book Antiqua" panose="02040602050305030304" pitchFamily="18" charset="0"/>
              </a:rPr>
              <a:t>her life, death, and sainthood</a:t>
            </a:r>
          </a:p>
          <a:p>
            <a:pPr marL="0" indent="0">
              <a:buNone/>
            </a:pPr>
            <a:endParaRPr lang="en-US" dirty="0" smtClean="0"/>
          </a:p>
        </p:txBody>
      </p:sp>
    </p:spTree>
    <p:extLst>
      <p:ext uri="{BB962C8B-B14F-4D97-AF65-F5344CB8AC3E}">
        <p14:creationId xmlns:p14="http://schemas.microsoft.com/office/powerpoint/2010/main" val="31036089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57109"/>
            <a:ext cx="8839200" cy="15262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343400"/>
            <a:ext cx="8991600" cy="2024763"/>
          </a:xfrm>
          <a:prstGeom prst="rect">
            <a:avLst/>
          </a:prstGeom>
        </p:spPr>
      </p:pic>
      <p:sp>
        <p:nvSpPr>
          <p:cNvPr id="6" name="Down Arrow 5"/>
          <p:cNvSpPr/>
          <p:nvPr/>
        </p:nvSpPr>
        <p:spPr bwMode="auto">
          <a:xfrm>
            <a:off x="4329684" y="3124200"/>
            <a:ext cx="484632" cy="978408"/>
          </a:xfrm>
          <a:prstGeom prst="downArrow">
            <a:avLst/>
          </a:prstGeom>
          <a:solidFill>
            <a:schemeClr val="tx1"/>
          </a:solidFill>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Segoe" pitchFamily="34" charset="0"/>
            </a:endParaRPr>
          </a:p>
        </p:txBody>
      </p:sp>
      <p:sp>
        <p:nvSpPr>
          <p:cNvPr id="8" name="TextBox 7"/>
          <p:cNvSpPr txBox="1"/>
          <p:nvPr/>
        </p:nvSpPr>
        <p:spPr>
          <a:xfrm>
            <a:off x="533400" y="209469"/>
            <a:ext cx="8153400" cy="830997"/>
          </a:xfrm>
          <a:prstGeom prst="rect">
            <a:avLst/>
          </a:prstGeom>
          <a:noFill/>
        </p:spPr>
        <p:txBody>
          <a:bodyPr wrap="square" rtlCol="0">
            <a:spAutoFit/>
          </a:bodyPr>
          <a:lstStyle/>
          <a:p>
            <a:r>
              <a:rPr 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Book Antiqua" panose="02040602050305030304" pitchFamily="18" charset="0"/>
                <a:cs typeface="Arial" charset="0"/>
              </a:rPr>
              <a:t>From Middle English to XML</a:t>
            </a:r>
            <a:endParaRPr lang="en-US" dirty="0">
              <a:latin typeface="Book Antiqua" panose="02040602050305030304" pitchFamily="18" charset="0"/>
            </a:endParaRPr>
          </a:p>
        </p:txBody>
      </p:sp>
    </p:spTree>
    <p:extLst>
      <p:ext uri="{BB962C8B-B14F-4D97-AF65-F5344CB8AC3E}">
        <p14:creationId xmlns:p14="http://schemas.microsoft.com/office/powerpoint/2010/main" val="1598577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664797"/>
          </a:xfrm>
        </p:spPr>
        <p:txBody>
          <a:bodyPr/>
          <a:lstStyle/>
          <a:p>
            <a:pPr algn="ctr"/>
            <a:r>
              <a:rPr lang="en-US" dirty="0" smtClean="0">
                <a:latin typeface="Book Antiqua" panose="02040602050305030304" pitchFamily="18" charset="0"/>
              </a:rPr>
              <a:t>Two Primary Questions</a:t>
            </a:r>
            <a:endParaRPr lang="en-US" dirty="0">
              <a:latin typeface="Book Antiqua" panose="02040602050305030304" pitchFamily="18" charset="0"/>
            </a:endParaRPr>
          </a:p>
        </p:txBody>
      </p:sp>
      <p:sp>
        <p:nvSpPr>
          <p:cNvPr id="3" name="Text Placeholder 2"/>
          <p:cNvSpPr>
            <a:spLocks noGrp="1"/>
          </p:cNvSpPr>
          <p:nvPr>
            <p:ph type="body" sz="quarter" idx="10"/>
          </p:nvPr>
        </p:nvSpPr>
        <p:spPr>
          <a:xfrm>
            <a:off x="457200" y="2819400"/>
            <a:ext cx="8382000" cy="1526572"/>
          </a:xfrm>
        </p:spPr>
        <p:txBody>
          <a:bodyPr/>
          <a:lstStyle/>
          <a:p>
            <a:pPr algn="ctr"/>
            <a:r>
              <a:rPr lang="en-US" dirty="0" smtClean="0">
                <a:latin typeface="Book Antiqua" panose="02040602050305030304" pitchFamily="18" charset="0"/>
              </a:rPr>
              <a:t>What do you code?</a:t>
            </a:r>
          </a:p>
          <a:p>
            <a:pPr marL="0" indent="0" algn="ctr">
              <a:buNone/>
            </a:pPr>
            <a:endParaRPr lang="en-US" dirty="0" smtClean="0">
              <a:latin typeface="Book Antiqua" panose="02040602050305030304" pitchFamily="18" charset="0"/>
            </a:endParaRPr>
          </a:p>
          <a:p>
            <a:pPr algn="ctr"/>
            <a:r>
              <a:rPr lang="en-US" dirty="0" smtClean="0">
                <a:latin typeface="Book Antiqua" panose="02040602050305030304" pitchFamily="18" charset="0"/>
              </a:rPr>
              <a:t>How do you code it?</a:t>
            </a:r>
            <a:endParaRPr lang="en-US" dirty="0">
              <a:latin typeface="Book Antiqua" panose="02040602050305030304" pitchFamily="18" charset="0"/>
            </a:endParaRPr>
          </a:p>
        </p:txBody>
      </p:sp>
    </p:spTree>
    <p:extLst>
      <p:ext uri="{BB962C8B-B14F-4D97-AF65-F5344CB8AC3E}">
        <p14:creationId xmlns:p14="http://schemas.microsoft.com/office/powerpoint/2010/main" val="383621845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338" y="130871"/>
            <a:ext cx="8104261" cy="830997"/>
          </a:xfrm>
          <a:prstGeom prst="rect">
            <a:avLst/>
          </a:prstGeom>
          <a:noFill/>
        </p:spPr>
        <p:txBody>
          <a:bodyPr wrap="square" rtlCol="0">
            <a:spAutoFit/>
          </a:bodyPr>
          <a:lstStyle/>
          <a:p>
            <a:pPr algn="ctr"/>
            <a:r>
              <a:rPr 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Book Antiqua" panose="02040602050305030304" pitchFamily="18" charset="0"/>
                <a:cs typeface="Arial" charset="0"/>
              </a:rPr>
              <a:t>Easier things to </a:t>
            </a:r>
            <a:r>
              <a:rPr 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Book Antiqua" panose="02040602050305030304" pitchFamily="18" charset="0"/>
                <a:cs typeface="Arial" charset="0"/>
              </a:rPr>
              <a:t>code:</a:t>
            </a:r>
            <a:endParaRPr lang="en-US" dirty="0">
              <a:latin typeface="Book Antiqua" panose="02040602050305030304" pitchFamily="18" charset="0"/>
            </a:endParaRPr>
          </a:p>
        </p:txBody>
      </p:sp>
      <p:sp>
        <p:nvSpPr>
          <p:cNvPr id="5" name="TextBox 4"/>
          <p:cNvSpPr txBox="1"/>
          <p:nvPr/>
        </p:nvSpPr>
        <p:spPr>
          <a:xfrm>
            <a:off x="228446" y="1277788"/>
            <a:ext cx="9144000" cy="584775"/>
          </a:xfrm>
          <a:prstGeom prst="rect">
            <a:avLst/>
          </a:prstGeom>
          <a:noFill/>
        </p:spPr>
        <p:txBody>
          <a:bodyPr wrap="square" rtlCol="0">
            <a:spAutoFit/>
          </a:bodyPr>
          <a:lstStyle/>
          <a:p>
            <a:r>
              <a:rPr lang="en-US" sz="3200" u="sng"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Book Antiqua" panose="02040602050305030304" pitchFamily="18" charset="0"/>
                <a:cs typeface="Arial" charset="0"/>
              </a:rPr>
              <a:t>Special letters</a:t>
            </a:r>
            <a:r>
              <a:rPr lang="en-US" sz="3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Book Antiqua" panose="02040602050305030304" pitchFamily="18" charset="0"/>
                <a:cs typeface="Arial" charset="0"/>
              </a:rPr>
              <a:t>          </a:t>
            </a:r>
            <a:r>
              <a:rPr lang="en-US" sz="3200" u="sng"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Book Antiqua" panose="02040602050305030304" pitchFamily="18" charset="0"/>
                <a:cs typeface="Arial" charset="0"/>
              </a:rPr>
              <a:t>Flourishes</a:t>
            </a:r>
            <a:r>
              <a:rPr lang="en-US" sz="3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Book Antiqua" panose="02040602050305030304" pitchFamily="18" charset="0"/>
                <a:cs typeface="Arial" charset="0"/>
              </a:rPr>
              <a:t>                       </a:t>
            </a:r>
            <a:r>
              <a:rPr lang="en-US" sz="3200" u="sng"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Book Antiqua" panose="02040602050305030304" pitchFamily="18" charset="0"/>
                <a:cs typeface="Arial" charset="0"/>
              </a:rPr>
              <a:t>Latin</a:t>
            </a:r>
            <a:endParaRPr lang="en-US" sz="3200" u="sng" dirty="0">
              <a:latin typeface="Book Antiqua" panose="02040602050305030304" pitchFamily="18" charset="0"/>
            </a:endParaRPr>
          </a:p>
        </p:txBody>
      </p:sp>
      <p:pic>
        <p:nvPicPr>
          <p:cNvPr id="6" name="Picture 5"/>
          <p:cNvPicPr>
            <a:picLocks noChangeAspect="1"/>
          </p:cNvPicPr>
          <p:nvPr/>
        </p:nvPicPr>
        <p:blipFill>
          <a:blip r:embed="rId2"/>
          <a:stretch>
            <a:fillRect/>
          </a:stretch>
        </p:blipFill>
        <p:spPr>
          <a:xfrm>
            <a:off x="347800" y="2334817"/>
            <a:ext cx="2146620" cy="1325340"/>
          </a:xfrm>
          <a:prstGeom prst="rect">
            <a:avLst/>
          </a:prstGeom>
        </p:spPr>
      </p:pic>
      <p:pic>
        <p:nvPicPr>
          <p:cNvPr id="7" name="Picture 6"/>
          <p:cNvPicPr>
            <a:picLocks noChangeAspect="1"/>
          </p:cNvPicPr>
          <p:nvPr/>
        </p:nvPicPr>
        <p:blipFill>
          <a:blip r:embed="rId3"/>
          <a:stretch>
            <a:fillRect/>
          </a:stretch>
        </p:blipFill>
        <p:spPr>
          <a:xfrm>
            <a:off x="3055001" y="1963578"/>
            <a:ext cx="2146570" cy="2102368"/>
          </a:xfrm>
          <a:prstGeom prst="rect">
            <a:avLst/>
          </a:prstGeom>
        </p:spPr>
      </p:pic>
      <p:pic>
        <p:nvPicPr>
          <p:cNvPr id="8" name="Picture 7"/>
          <p:cNvPicPr>
            <a:picLocks noChangeAspect="1"/>
          </p:cNvPicPr>
          <p:nvPr/>
        </p:nvPicPr>
        <p:blipFill>
          <a:blip r:embed="rId4"/>
          <a:stretch>
            <a:fillRect/>
          </a:stretch>
        </p:blipFill>
        <p:spPr>
          <a:xfrm>
            <a:off x="5826617" y="2426661"/>
            <a:ext cx="3124200" cy="1176201"/>
          </a:xfrm>
          <a:prstGeom prst="rect">
            <a:avLst/>
          </a:prstGeom>
        </p:spPr>
      </p:pic>
      <p:sp>
        <p:nvSpPr>
          <p:cNvPr id="9" name="Down Arrow 8"/>
          <p:cNvSpPr/>
          <p:nvPr/>
        </p:nvSpPr>
        <p:spPr bwMode="auto">
          <a:xfrm>
            <a:off x="957980" y="3874342"/>
            <a:ext cx="484632" cy="97840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Down Arrow 9"/>
          <p:cNvSpPr/>
          <p:nvPr/>
        </p:nvSpPr>
        <p:spPr bwMode="auto">
          <a:xfrm>
            <a:off x="3145126" y="4213309"/>
            <a:ext cx="484632" cy="1208433"/>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Down Arrow 10"/>
          <p:cNvSpPr/>
          <p:nvPr/>
        </p:nvSpPr>
        <p:spPr bwMode="auto">
          <a:xfrm>
            <a:off x="6887450" y="3834812"/>
            <a:ext cx="484632" cy="97840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3" name="Picture 12"/>
          <p:cNvPicPr>
            <a:picLocks noChangeAspect="1"/>
          </p:cNvPicPr>
          <p:nvPr/>
        </p:nvPicPr>
        <p:blipFill>
          <a:blip r:embed="rId5"/>
          <a:stretch>
            <a:fillRect/>
          </a:stretch>
        </p:blipFill>
        <p:spPr>
          <a:xfrm>
            <a:off x="194102" y="4981026"/>
            <a:ext cx="2287566" cy="531456"/>
          </a:xfrm>
          <a:prstGeom prst="rect">
            <a:avLst/>
          </a:prstGeom>
        </p:spPr>
      </p:pic>
      <p:pic>
        <p:nvPicPr>
          <p:cNvPr id="15" name="Picture 14"/>
          <p:cNvPicPr>
            <a:picLocks noChangeAspect="1"/>
          </p:cNvPicPr>
          <p:nvPr/>
        </p:nvPicPr>
        <p:blipFill>
          <a:blip r:embed="rId6"/>
          <a:stretch>
            <a:fillRect/>
          </a:stretch>
        </p:blipFill>
        <p:spPr>
          <a:xfrm>
            <a:off x="2269403" y="5640758"/>
            <a:ext cx="3789072" cy="539269"/>
          </a:xfrm>
          <a:prstGeom prst="rect">
            <a:avLst/>
          </a:prstGeom>
        </p:spPr>
      </p:pic>
      <p:pic>
        <p:nvPicPr>
          <p:cNvPr id="16" name="Picture 15"/>
          <p:cNvPicPr>
            <a:picLocks noChangeAspect="1"/>
          </p:cNvPicPr>
          <p:nvPr/>
        </p:nvPicPr>
        <p:blipFill>
          <a:blip r:embed="rId7"/>
          <a:stretch>
            <a:fillRect/>
          </a:stretch>
        </p:blipFill>
        <p:spPr>
          <a:xfrm>
            <a:off x="3986034" y="4852751"/>
            <a:ext cx="4964784" cy="501934"/>
          </a:xfrm>
          <a:prstGeom prst="rect">
            <a:avLst/>
          </a:prstGeom>
        </p:spPr>
      </p:pic>
    </p:spTree>
    <p:extLst>
      <p:ext uri="{BB962C8B-B14F-4D97-AF65-F5344CB8AC3E}">
        <p14:creationId xmlns:p14="http://schemas.microsoft.com/office/powerpoint/2010/main" val="33476900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19" y="219599"/>
            <a:ext cx="8382000" cy="664797"/>
          </a:xfrm>
        </p:spPr>
        <p:txBody>
          <a:bodyPr/>
          <a:lstStyle/>
          <a:p>
            <a:pPr algn="ctr"/>
            <a:r>
              <a:rPr lang="en-US" dirty="0" smtClean="0">
                <a:latin typeface="Book Antiqua" panose="02040602050305030304" pitchFamily="18" charset="0"/>
              </a:rPr>
              <a:t>More challenging </a:t>
            </a:r>
            <a:r>
              <a:rPr lang="en-US" dirty="0" smtClean="0">
                <a:latin typeface="Book Antiqua" panose="02040602050305030304" pitchFamily="18" charset="0"/>
              </a:rPr>
              <a:t>attributes: </a:t>
            </a:r>
            <a:endParaRPr lang="en-US" dirty="0">
              <a:latin typeface="Book Antiqua" panose="02040602050305030304" pitchFamily="18" charset="0"/>
            </a:endParaRPr>
          </a:p>
        </p:txBody>
      </p:sp>
      <p:sp>
        <p:nvSpPr>
          <p:cNvPr id="4" name="TextBox 3"/>
          <p:cNvSpPr txBox="1"/>
          <p:nvPr/>
        </p:nvSpPr>
        <p:spPr>
          <a:xfrm>
            <a:off x="533400" y="1063517"/>
            <a:ext cx="7543800" cy="584775"/>
          </a:xfrm>
          <a:prstGeom prst="rect">
            <a:avLst/>
          </a:prstGeom>
          <a:noFill/>
        </p:spPr>
        <p:txBody>
          <a:bodyPr wrap="square" rtlCol="0">
            <a:spAutoFit/>
          </a:bodyPr>
          <a:lstStyle/>
          <a:p>
            <a:r>
              <a:rPr lang="en-US" sz="3200" u="sng"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Book Antiqua" panose="02040602050305030304" pitchFamily="18" charset="0"/>
                <a:cs typeface="Arial" charset="0"/>
              </a:rPr>
              <a:t>Mistakes and errors</a:t>
            </a:r>
          </a:p>
        </p:txBody>
      </p:sp>
      <p:sp>
        <p:nvSpPr>
          <p:cNvPr id="5" name="TextBox 4"/>
          <p:cNvSpPr txBox="1"/>
          <p:nvPr/>
        </p:nvSpPr>
        <p:spPr>
          <a:xfrm>
            <a:off x="-2879201" y="4462310"/>
            <a:ext cx="782650" cy="400110"/>
          </a:xfrm>
          <a:prstGeom prst="rect">
            <a:avLst/>
          </a:prstGeom>
          <a:noFill/>
        </p:spPr>
        <p:txBody>
          <a:bodyPr wrap="none" rtlCol="0">
            <a:spAutoFit/>
          </a:bodyPr>
          <a:lstStyle/>
          <a:p>
            <a:r>
              <a:rPr lang="en-US" sz="20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Carets</a:t>
            </a:r>
            <a:r>
              <a:rPr lang="en-US" dirty="0" smtClean="0"/>
              <a:t> </a:t>
            </a:r>
            <a:endParaRPr lang="en-US" dirty="0"/>
          </a:p>
        </p:txBody>
      </p:sp>
      <p:pic>
        <p:nvPicPr>
          <p:cNvPr id="6" name="Picture 5"/>
          <p:cNvPicPr>
            <a:picLocks noChangeAspect="1"/>
          </p:cNvPicPr>
          <p:nvPr/>
        </p:nvPicPr>
        <p:blipFill>
          <a:blip r:embed="rId2"/>
          <a:stretch>
            <a:fillRect/>
          </a:stretch>
        </p:blipFill>
        <p:spPr>
          <a:xfrm>
            <a:off x="-2009999" y="4351139"/>
            <a:ext cx="1435415" cy="622453"/>
          </a:xfrm>
          <a:prstGeom prst="rect">
            <a:avLst/>
          </a:prstGeom>
        </p:spPr>
      </p:pic>
      <p:pic>
        <p:nvPicPr>
          <p:cNvPr id="7" name="Picture 6"/>
          <p:cNvPicPr>
            <a:picLocks noChangeAspect="1"/>
          </p:cNvPicPr>
          <p:nvPr/>
        </p:nvPicPr>
        <p:blipFill>
          <a:blip r:embed="rId3"/>
          <a:stretch>
            <a:fillRect/>
          </a:stretch>
        </p:blipFill>
        <p:spPr>
          <a:xfrm>
            <a:off x="-4480290" y="2971855"/>
            <a:ext cx="4495238" cy="485714"/>
          </a:xfrm>
          <a:prstGeom prst="rect">
            <a:avLst/>
          </a:prstGeom>
        </p:spPr>
      </p:pic>
      <p:sp>
        <p:nvSpPr>
          <p:cNvPr id="9" name="TextBox 8"/>
          <p:cNvSpPr txBox="1"/>
          <p:nvPr/>
        </p:nvSpPr>
        <p:spPr>
          <a:xfrm>
            <a:off x="856603" y="1744773"/>
            <a:ext cx="2980303" cy="738664"/>
          </a:xfrm>
          <a:prstGeom prst="rect">
            <a:avLst/>
          </a:prstGeom>
          <a:noFill/>
        </p:spPr>
        <p:txBody>
          <a:bodyPr wrap="none" rtlCol="0">
            <a:spAutoFit/>
          </a:bodyPr>
          <a:lstStyle/>
          <a:p>
            <a:r>
              <a:rPr lang="en-US"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Book Antiqua" panose="02040602050305030304" pitchFamily="18" charset="0"/>
                <a:cs typeface="Arial" charset="0"/>
              </a:rPr>
              <a:t>Hard to describe errors</a:t>
            </a:r>
            <a:r>
              <a:rPr lang="en-US" sz="2400" dirty="0" smtClean="0">
                <a:latin typeface="Book Antiqua" panose="02040602050305030304" pitchFamily="18" charset="0"/>
              </a:rPr>
              <a:t> </a:t>
            </a:r>
            <a:endParaRPr lang="en-US" sz="2400" dirty="0">
              <a:latin typeface="Book Antiqua" panose="02040602050305030304" pitchFamily="18" charset="0"/>
            </a:endParaRPr>
          </a:p>
          <a:p>
            <a:endParaRPr lang="en-US" dirty="0"/>
          </a:p>
        </p:txBody>
      </p:sp>
      <p:pic>
        <p:nvPicPr>
          <p:cNvPr id="12" name="Picture 11"/>
          <p:cNvPicPr>
            <a:picLocks noChangeAspect="1"/>
          </p:cNvPicPr>
          <p:nvPr/>
        </p:nvPicPr>
        <p:blipFill>
          <a:blip r:embed="rId3"/>
          <a:stretch>
            <a:fillRect/>
          </a:stretch>
        </p:blipFill>
        <p:spPr>
          <a:xfrm>
            <a:off x="247003" y="4662778"/>
            <a:ext cx="4495238" cy="485714"/>
          </a:xfrm>
          <a:prstGeom prst="rect">
            <a:avLst/>
          </a:prstGeom>
        </p:spPr>
      </p:pic>
      <p:pic>
        <p:nvPicPr>
          <p:cNvPr id="13" name="Picture 12"/>
          <p:cNvPicPr>
            <a:picLocks noChangeAspect="1"/>
          </p:cNvPicPr>
          <p:nvPr/>
        </p:nvPicPr>
        <p:blipFill>
          <a:blip r:embed="rId2"/>
          <a:stretch>
            <a:fillRect/>
          </a:stretch>
        </p:blipFill>
        <p:spPr>
          <a:xfrm>
            <a:off x="1466203" y="2942986"/>
            <a:ext cx="1435415" cy="622453"/>
          </a:xfrm>
          <a:prstGeom prst="rect">
            <a:avLst/>
          </a:prstGeom>
        </p:spPr>
      </p:pic>
      <p:sp>
        <p:nvSpPr>
          <p:cNvPr id="14" name="Down Arrow 13"/>
          <p:cNvSpPr/>
          <p:nvPr/>
        </p:nvSpPr>
        <p:spPr bwMode="auto">
          <a:xfrm>
            <a:off x="2521453" y="3824933"/>
            <a:ext cx="275931" cy="697943"/>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a:off x="856603" y="2283382"/>
            <a:ext cx="848309" cy="400110"/>
          </a:xfrm>
          <a:prstGeom prst="rect">
            <a:avLst/>
          </a:prstGeom>
          <a:noFill/>
        </p:spPr>
        <p:txBody>
          <a:bodyPr wrap="none" rtlCol="0">
            <a:spAutoFit/>
          </a:bodyPr>
          <a:lstStyle/>
          <a:p>
            <a:r>
              <a:rPr lang="en-US" sz="20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Book Antiqua" panose="02040602050305030304" pitchFamily="18" charset="0"/>
                <a:cs typeface="Arial" charset="0"/>
              </a:rPr>
              <a:t>Carets</a:t>
            </a:r>
            <a:r>
              <a:rPr lang="en-US" dirty="0" smtClean="0"/>
              <a:t> </a:t>
            </a:r>
            <a:endParaRPr lang="en-US" dirty="0"/>
          </a:p>
        </p:txBody>
      </p:sp>
    </p:spTree>
    <p:extLst>
      <p:ext uri="{BB962C8B-B14F-4D97-AF65-F5344CB8AC3E}">
        <p14:creationId xmlns:p14="http://schemas.microsoft.com/office/powerpoint/2010/main" val="152250955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4185761" cy="738664"/>
          </a:xfrm>
          <a:prstGeom prst="rect">
            <a:avLst/>
          </a:prstGeom>
          <a:noFill/>
        </p:spPr>
        <p:txBody>
          <a:bodyPr wrap="none" rtlCol="0">
            <a:spAutoFit/>
          </a:bodyPr>
          <a:lstStyle/>
          <a:p>
            <a:r>
              <a:rPr lang="en-US"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Book Antiqua" panose="02040602050305030304" pitchFamily="18" charset="0"/>
                <a:cs typeface="Arial" charset="0"/>
              </a:rPr>
              <a:t>Extremely h</a:t>
            </a:r>
            <a:r>
              <a:rPr lang="en-US"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Book Antiqua" panose="02040602050305030304" pitchFamily="18" charset="0"/>
                <a:cs typeface="Arial" charset="0"/>
              </a:rPr>
              <a:t>ard to describe errors</a:t>
            </a:r>
            <a:r>
              <a:rPr lang="en-US" sz="2400" dirty="0" smtClean="0">
                <a:latin typeface="Book Antiqua" panose="02040602050305030304" pitchFamily="18" charset="0"/>
              </a:rPr>
              <a:t> </a:t>
            </a:r>
          </a:p>
          <a:p>
            <a:endParaRPr lang="en-US" dirty="0"/>
          </a:p>
        </p:txBody>
      </p:sp>
      <p:pic>
        <p:nvPicPr>
          <p:cNvPr id="3" name="Picture 2"/>
          <p:cNvPicPr>
            <a:picLocks noChangeAspect="1"/>
          </p:cNvPicPr>
          <p:nvPr/>
        </p:nvPicPr>
        <p:blipFill>
          <a:blip r:embed="rId2"/>
          <a:stretch>
            <a:fillRect/>
          </a:stretch>
        </p:blipFill>
        <p:spPr>
          <a:xfrm>
            <a:off x="152400" y="2443961"/>
            <a:ext cx="1814362" cy="3499639"/>
          </a:xfrm>
          <a:prstGeom prst="rect">
            <a:avLst/>
          </a:prstGeom>
        </p:spPr>
      </p:pic>
      <p:pic>
        <p:nvPicPr>
          <p:cNvPr id="4" name="Picture 3"/>
          <p:cNvPicPr>
            <a:picLocks noChangeAspect="1"/>
          </p:cNvPicPr>
          <p:nvPr/>
        </p:nvPicPr>
        <p:blipFill>
          <a:blip r:embed="rId3"/>
          <a:stretch>
            <a:fillRect/>
          </a:stretch>
        </p:blipFill>
        <p:spPr>
          <a:xfrm>
            <a:off x="2743200" y="3089668"/>
            <a:ext cx="6233629" cy="2208223"/>
          </a:xfrm>
          <a:prstGeom prst="rect">
            <a:avLst/>
          </a:prstGeom>
        </p:spPr>
      </p:pic>
      <p:sp>
        <p:nvSpPr>
          <p:cNvPr id="5" name="Rectangle 4"/>
          <p:cNvSpPr/>
          <p:nvPr/>
        </p:nvSpPr>
        <p:spPr>
          <a:xfrm>
            <a:off x="228600" y="1901946"/>
            <a:ext cx="4725974" cy="369332"/>
          </a:xfrm>
          <a:prstGeom prst="rect">
            <a:avLst/>
          </a:prstGeom>
        </p:spPr>
        <p:txBody>
          <a:bodyPr wrap="none">
            <a:spAutoFit/>
          </a:bodyPr>
          <a:lstStyle/>
          <a:p>
            <a:r>
              <a:rPr lang="en-US"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Book Antiqua" panose="02040602050305030304" pitchFamily="18" charset="0"/>
                <a:cs typeface="Arial" charset="0"/>
              </a:rPr>
              <a:t>Corrections by overwriting and noting on the margins</a:t>
            </a:r>
            <a:endParaRPr lang="en-US" dirty="0"/>
          </a:p>
        </p:txBody>
      </p:sp>
      <p:sp>
        <p:nvSpPr>
          <p:cNvPr id="7" name="Right Arrow 6"/>
          <p:cNvSpPr/>
          <p:nvPr/>
        </p:nvSpPr>
        <p:spPr bwMode="auto">
          <a:xfrm>
            <a:off x="2119162" y="4003280"/>
            <a:ext cx="471638" cy="381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56969269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B3C43C-0B3F-4B42-A972-1F196980CD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(Gray brushed metal and curves design)</Template>
  <TotalTime>348</TotalTime>
  <Words>330</Words>
  <Application>Microsoft Office PowerPoint</Application>
  <PresentationFormat>On-screen Show (4:3)</PresentationFormat>
  <Paragraphs>91</Paragraphs>
  <Slides>17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Book Antiqua</vt:lpstr>
      <vt:lpstr>Calibri</vt:lpstr>
      <vt:lpstr>Courier New</vt:lpstr>
      <vt:lpstr>Segoe</vt:lpstr>
      <vt:lpstr>Wingdings</vt:lpstr>
      <vt:lpstr>Gray Segoe 4-3 template-template_April-17-2007</vt:lpstr>
      <vt:lpstr>White with Courier font for code slides</vt:lpstr>
      <vt:lpstr>Coding the Light Fantastic: The Digital Translations of Yesterday</vt:lpstr>
      <vt:lpstr>Bodleian Laud misc 108</vt:lpstr>
      <vt:lpstr>PowerPoint Presentation</vt:lpstr>
      <vt:lpstr>Objective</vt:lpstr>
      <vt:lpstr>PowerPoint Presentation</vt:lpstr>
      <vt:lpstr>Two Primary Questions</vt:lpstr>
      <vt:lpstr>PowerPoint Presentation</vt:lpstr>
      <vt:lpstr>More challenging attributes: </vt:lpstr>
      <vt:lpstr>PowerPoint Presentation</vt:lpstr>
      <vt:lpstr>PowerPoint Presentation</vt:lpstr>
      <vt:lpstr>Editions</vt:lpstr>
      <vt:lpstr>Embedding information</vt:lpstr>
      <vt:lpstr>Visualize Text Data</vt:lpstr>
      <vt:lpstr>Multiple Skillsets &amp; Resources</vt:lpstr>
      <vt:lpstr>Project Model: Instruction</vt:lpstr>
      <vt:lpstr>Project Model: Collaboration</vt:lpstr>
      <vt:lpstr>Implications for the Future…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Fowzia S</dc:creator>
  <cp:keywords/>
  <cp:lastModifiedBy>Fowzia S</cp:lastModifiedBy>
  <cp:revision>38</cp:revision>
  <dcterms:created xsi:type="dcterms:W3CDTF">2015-03-13T23:58:29Z</dcterms:created>
  <dcterms:modified xsi:type="dcterms:W3CDTF">2015-03-14T16:19:38Z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TC102867239990</vt:lpwstr>
  </property>
</Properties>
</file>